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80" r:id="rId5"/>
    <p:sldId id="261" r:id="rId6"/>
    <p:sldId id="262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69" r:id="rId19"/>
    <p:sldId id="281" r:id="rId20"/>
    <p:sldId id="259" r:id="rId21"/>
    <p:sldId id="276" r:id="rId22"/>
    <p:sldId id="282" r:id="rId23"/>
    <p:sldId id="284" r:id="rId24"/>
    <p:sldId id="270" r:id="rId25"/>
    <p:sldId id="283" r:id="rId26"/>
    <p:sldId id="260" r:id="rId27"/>
    <p:sldId id="275" r:id="rId28"/>
    <p:sldId id="257" r:id="rId29"/>
    <p:sldId id="258" r:id="rId30"/>
    <p:sldId id="286" r:id="rId31"/>
    <p:sldId id="285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12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1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4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20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87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86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1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73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26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85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D0BC1-092E-4E53-868C-3944908DF31F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5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SVM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757237"/>
            <a:ext cx="685718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1438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4" y="916889"/>
            <a:ext cx="8342912" cy="452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38" y="279400"/>
            <a:ext cx="8280212" cy="62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5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00012"/>
            <a:ext cx="820198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7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338137"/>
            <a:ext cx="7724775" cy="57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0963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100" y="377789"/>
            <a:ext cx="4991100" cy="949324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Hyperplane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超平面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1550911"/>
            <a:ext cx="7886700" cy="3830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5331" y="57970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51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1432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4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464" y="1027907"/>
            <a:ext cx="5780650" cy="43427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207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38525"/>
            <a:ext cx="9058275" cy="22002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Non-linear Classification</a:t>
            </a:r>
          </a:p>
          <a:p>
            <a:pPr algn="ctr"/>
            <a:r>
              <a:rPr lang="zh-TW" altLang="en-US" sz="6000" dirty="0" smtClean="0"/>
              <a:t>非線性問</a:t>
            </a:r>
            <a:r>
              <a:rPr lang="zh-TW" altLang="en-US" sz="6000" dirty="0"/>
              <a:t>題</a:t>
            </a:r>
          </a:p>
        </p:txBody>
      </p:sp>
    </p:spTree>
    <p:extLst>
      <p:ext uri="{BB962C8B-B14F-4D97-AF65-F5344CB8AC3E}">
        <p14:creationId xmlns:p14="http://schemas.microsoft.com/office/powerpoint/2010/main" val="15424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" y="175411"/>
            <a:ext cx="9114863" cy="65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146" r="8646" b="16398"/>
          <a:stretch/>
        </p:blipFill>
        <p:spPr>
          <a:xfrm>
            <a:off x="514349" y="445178"/>
            <a:ext cx="7791451" cy="54031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5123" y="5949434"/>
            <a:ext cx="4988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Lecture12 – SVM</a:t>
            </a:r>
          </a:p>
          <a:p>
            <a:r>
              <a:rPr lang="en-US" altLang="zh-TW" dirty="0" smtClean="0"/>
              <a:t>https://www.slideshare.net/aorriols/lecture12-svm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804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" y="126642"/>
            <a:ext cx="8018079" cy="5874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0556" y="61399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681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604"/>
          <a:stretch/>
        </p:blipFill>
        <p:spPr>
          <a:xfrm>
            <a:off x="495300" y="321125"/>
            <a:ext cx="8210549" cy="5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4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920" y="551657"/>
            <a:ext cx="579572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187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1" y="970650"/>
            <a:ext cx="7878534" cy="50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56" y="619125"/>
            <a:ext cx="6704044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3" y="1724625"/>
            <a:ext cx="3277022" cy="39718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1724625"/>
            <a:ext cx="3419475" cy="37991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23667"/>
          <a:stretch/>
        </p:blipFill>
        <p:spPr>
          <a:xfrm>
            <a:off x="5123913" y="154506"/>
            <a:ext cx="2468045" cy="12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810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Sklearn_SVM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213584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1805" y="774527"/>
            <a:ext cx="698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https://scikit-learn.org/stable/modules/classes.html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79" y="1270911"/>
            <a:ext cx="7509902" cy="49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8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Sklearn_SVM_IRIS</a:t>
            </a:r>
            <a:endParaRPr lang="en-US" altLang="zh-TW" sz="4400" dirty="0"/>
          </a:p>
        </p:txBody>
      </p:sp>
      <p:sp>
        <p:nvSpPr>
          <p:cNvPr id="3" name="矩形 2"/>
          <p:cNvSpPr/>
          <p:nvPr/>
        </p:nvSpPr>
        <p:spPr>
          <a:xfrm>
            <a:off x="369455" y="2717908"/>
            <a:ext cx="8599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https://github.com/MyDearGreatTeacher/TensorSecurity/blob/master/data/iris.data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04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8691" y="613074"/>
            <a:ext cx="827578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matplotlib.pyplot</a:t>
            </a:r>
            <a:r>
              <a:rPr lang="en-US" altLang="zh-TW" dirty="0"/>
              <a:t> as </a:t>
            </a:r>
            <a:r>
              <a:rPr lang="en-US" altLang="zh-TW" dirty="0" err="1"/>
              <a:t>plt</a:t>
            </a:r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load_iris</a:t>
            </a:r>
            <a:r>
              <a:rPr lang="en-US" altLang="zh-TW" dirty="0"/>
              <a:t>    #</a:t>
            </a:r>
            <a:r>
              <a:rPr lang="zh-TW" altLang="en-US" dirty="0"/>
              <a:t>導入資料集</a:t>
            </a:r>
            <a:r>
              <a:rPr lang="en-US" altLang="zh-TW" dirty="0"/>
              <a:t>iris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#</a:t>
            </a:r>
            <a:r>
              <a:rPr lang="zh-TW" altLang="en-US" dirty="0"/>
              <a:t>載入資料集  </a:t>
            </a:r>
          </a:p>
          <a:p>
            <a:r>
              <a:rPr lang="en-US" altLang="zh-TW" dirty="0"/>
              <a:t>iris = </a:t>
            </a:r>
            <a:r>
              <a:rPr lang="en-US" altLang="zh-TW" dirty="0" err="1"/>
              <a:t>load_iris</a:t>
            </a:r>
            <a:r>
              <a:rPr lang="en-US" altLang="zh-TW" dirty="0"/>
              <a:t>()  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iris.data</a:t>
            </a:r>
            <a:r>
              <a:rPr lang="en-US" altLang="zh-TW" dirty="0"/>
              <a:t>)          #</a:t>
            </a:r>
            <a:r>
              <a:rPr lang="zh-TW" altLang="en-US" dirty="0"/>
              <a:t>輸出資料集  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iris.target</a:t>
            </a:r>
            <a:r>
              <a:rPr lang="en-US" altLang="zh-TW" dirty="0"/>
              <a:t>)         #</a:t>
            </a:r>
            <a:r>
              <a:rPr lang="zh-TW" altLang="en-US" dirty="0"/>
              <a:t>輸出真實標籤  </a:t>
            </a:r>
          </a:p>
          <a:p>
            <a:r>
              <a:rPr lang="en-US" altLang="zh-TW" dirty="0"/>
              <a:t>#</a:t>
            </a:r>
            <a:r>
              <a:rPr lang="zh-TW" altLang="en-US" dirty="0"/>
              <a:t>獲取花卉兩列資料集  </a:t>
            </a:r>
          </a:p>
          <a:p>
            <a:r>
              <a:rPr lang="en-US" altLang="zh-TW" dirty="0"/>
              <a:t>DD = </a:t>
            </a:r>
            <a:r>
              <a:rPr lang="en-US" altLang="zh-TW" dirty="0" err="1"/>
              <a:t>iris.data</a:t>
            </a:r>
            <a:r>
              <a:rPr lang="en-US" altLang="zh-TW" dirty="0"/>
              <a:t>  </a:t>
            </a:r>
          </a:p>
          <a:p>
            <a:r>
              <a:rPr lang="en-US" altLang="zh-TW" dirty="0"/>
              <a:t>X = [x[0] for x in DD]  </a:t>
            </a:r>
          </a:p>
          <a:p>
            <a:r>
              <a:rPr lang="en-US" altLang="zh-TW" dirty="0"/>
              <a:t>print(X)  </a:t>
            </a:r>
          </a:p>
          <a:p>
            <a:r>
              <a:rPr lang="en-US" altLang="zh-TW" dirty="0"/>
              <a:t>Y = [x[1] for x in DD]  </a:t>
            </a:r>
          </a:p>
          <a:p>
            <a:r>
              <a:rPr lang="en-US" altLang="zh-TW" dirty="0"/>
              <a:t>print(Y)  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#</a:t>
            </a:r>
            <a:r>
              <a:rPr lang="en-US" altLang="zh-TW" dirty="0" err="1"/>
              <a:t>plt.scatter</a:t>
            </a:r>
            <a:r>
              <a:rPr lang="en-US" altLang="zh-TW" dirty="0"/>
              <a:t>(X, Y, c=</a:t>
            </a:r>
            <a:r>
              <a:rPr lang="en-US" altLang="zh-TW" dirty="0" err="1"/>
              <a:t>iris.target</a:t>
            </a:r>
            <a:r>
              <a:rPr lang="en-US" altLang="zh-TW" dirty="0"/>
              <a:t>, marker='x')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(X[:50], Y[:50], color='red', marker='o', label='</a:t>
            </a:r>
            <a:r>
              <a:rPr lang="en-US" altLang="zh-TW" dirty="0" err="1"/>
              <a:t>setosa</a:t>
            </a:r>
            <a:r>
              <a:rPr lang="en-US" altLang="zh-TW" dirty="0"/>
              <a:t>') #</a:t>
            </a:r>
            <a:r>
              <a:rPr lang="zh-TW" altLang="en-US" dirty="0"/>
              <a:t>前</a:t>
            </a:r>
            <a:r>
              <a:rPr lang="en-US" altLang="zh-TW" dirty="0"/>
              <a:t>50</a:t>
            </a:r>
            <a:r>
              <a:rPr lang="zh-TW" altLang="en-US" dirty="0"/>
              <a:t>個樣本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(X[50:100], Y[50:100], color='blue', marker='x', label='versicolor') #</a:t>
            </a:r>
            <a:r>
              <a:rPr lang="zh-TW" altLang="en-US" dirty="0"/>
              <a:t>中間</a:t>
            </a:r>
            <a:r>
              <a:rPr lang="en-US" altLang="zh-TW" dirty="0"/>
              <a:t>50</a:t>
            </a:r>
            <a:r>
              <a:rPr lang="zh-TW" altLang="en-US" dirty="0"/>
              <a:t>個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(X[100:], Y[100:],color='green', marker='+', label='</a:t>
            </a:r>
            <a:r>
              <a:rPr lang="en-US" altLang="zh-TW" dirty="0" err="1"/>
              <a:t>Virginica</a:t>
            </a:r>
            <a:r>
              <a:rPr lang="en-US" altLang="zh-TW" dirty="0"/>
              <a:t>') #</a:t>
            </a:r>
            <a:r>
              <a:rPr lang="zh-TW" altLang="en-US" dirty="0"/>
              <a:t>後</a:t>
            </a:r>
            <a:r>
              <a:rPr lang="en-US" altLang="zh-TW" dirty="0"/>
              <a:t>50</a:t>
            </a:r>
            <a:r>
              <a:rPr lang="zh-TW" altLang="en-US" dirty="0"/>
              <a:t>個樣本</a:t>
            </a:r>
          </a:p>
          <a:p>
            <a:r>
              <a:rPr lang="en-US" altLang="zh-TW" dirty="0" err="1"/>
              <a:t>plt.legend</a:t>
            </a:r>
            <a:r>
              <a:rPr lang="en-US" altLang="zh-TW" dirty="0"/>
              <a:t>(</a:t>
            </a:r>
            <a:r>
              <a:rPr lang="en-US" altLang="zh-TW" dirty="0" err="1"/>
              <a:t>loc</a:t>
            </a:r>
            <a:r>
              <a:rPr lang="en-US" altLang="zh-TW" dirty="0"/>
              <a:t>=2) #</a:t>
            </a:r>
            <a:r>
              <a:rPr lang="zh-TW" altLang="en-US" dirty="0"/>
              <a:t>左上角</a:t>
            </a:r>
          </a:p>
          <a:p>
            <a:r>
              <a:rPr lang="en-US" altLang="zh-TW" dirty="0" err="1"/>
              <a:t>plt.show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73418" y="2518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https://github.com/MyDearGreatTeacher/TensorSecurity/blob/master/iris/Iris_scatter%E5%9C%96.md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582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/>
              <a:t>SVC_iris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42170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981" y="1659285"/>
            <a:ext cx="862676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</a:t>
            </a:r>
            <a:r>
              <a:rPr lang="en-US" altLang="zh-TW" sz="3200" dirty="0" smtClean="0"/>
              <a:t> import </a:t>
            </a:r>
            <a:r>
              <a:rPr lang="en-US" altLang="zh-TW" sz="3200" dirty="0" err="1" smtClean="0"/>
              <a:t>svm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numpy</a:t>
            </a:r>
            <a:r>
              <a:rPr lang="en-US" altLang="zh-TW" sz="3200" dirty="0" smtClean="0"/>
              <a:t> as np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matplotlib.pyplot</a:t>
            </a:r>
            <a:r>
              <a:rPr lang="en-US" altLang="zh-TW" sz="3200" dirty="0" smtClean="0"/>
              <a:t> as </a:t>
            </a:r>
            <a:r>
              <a:rPr lang="en-US" altLang="zh-TW" sz="3200" dirty="0" err="1" smtClean="0"/>
              <a:t>plt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matplotlib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sklearn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sklearn.model_selection</a:t>
            </a:r>
            <a:r>
              <a:rPr lang="en-US" altLang="zh-TW" sz="2400" dirty="0" smtClean="0"/>
              <a:t> import </a:t>
            </a:r>
            <a:r>
              <a:rPr lang="en-US" altLang="zh-TW" sz="2400" dirty="0" err="1" smtClean="0"/>
              <a:t>train_test_split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55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" y="2490282"/>
            <a:ext cx="8915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900" dirty="0" smtClean="0"/>
              <a:t>#define converts(</a:t>
            </a:r>
            <a:r>
              <a:rPr lang="zh-TW" altLang="en-US" sz="2900" dirty="0" smtClean="0"/>
              <a:t>字典</a:t>
            </a:r>
            <a:r>
              <a:rPr lang="en-US" altLang="zh-TW" sz="2900" dirty="0" smtClean="0"/>
              <a:t>)  </a:t>
            </a:r>
          </a:p>
          <a:p>
            <a:r>
              <a:rPr lang="en-US" altLang="zh-TW" sz="2900" dirty="0" err="1" smtClean="0"/>
              <a:t>def</a:t>
            </a:r>
            <a:r>
              <a:rPr lang="en-US" altLang="zh-TW" sz="2900" dirty="0" smtClean="0"/>
              <a:t> </a:t>
            </a:r>
            <a:r>
              <a:rPr lang="en-US" altLang="zh-TW" sz="2900" dirty="0" err="1" smtClean="0"/>
              <a:t>Iris_label</a:t>
            </a:r>
            <a:r>
              <a:rPr lang="en-US" altLang="zh-TW" sz="2900" dirty="0" smtClean="0"/>
              <a:t>(s):  </a:t>
            </a:r>
          </a:p>
          <a:p>
            <a:r>
              <a:rPr lang="en-US" altLang="zh-TW" sz="2900" dirty="0" smtClean="0"/>
              <a:t>    it={b'Iris-setosa':0, b'Iris-versicolor':1, b'Iris-virginica':2 }  </a:t>
            </a:r>
          </a:p>
          <a:p>
            <a:r>
              <a:rPr lang="en-US" altLang="zh-TW" sz="2900" dirty="0" smtClean="0"/>
              <a:t>    return it[s]</a:t>
            </a:r>
            <a:endParaRPr lang="zh-TW" altLang="en-US" sz="2900" dirty="0"/>
          </a:p>
        </p:txBody>
      </p:sp>
    </p:spTree>
    <p:extLst>
      <p:ext uri="{BB962C8B-B14F-4D97-AF65-F5344CB8AC3E}">
        <p14:creationId xmlns:p14="http://schemas.microsoft.com/office/powerpoint/2010/main" val="39176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000" y="889844"/>
            <a:ext cx="8890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#1.</a:t>
            </a:r>
            <a:r>
              <a:rPr lang="zh-TW" altLang="en-US" sz="2000" dirty="0" smtClean="0"/>
              <a:t>讀取資料集  </a:t>
            </a:r>
          </a:p>
          <a:p>
            <a:r>
              <a:rPr lang="en-US" altLang="zh-TW" sz="2000" dirty="0" smtClean="0"/>
              <a:t>path='</a:t>
            </a:r>
            <a:r>
              <a:rPr lang="en-US" altLang="zh-TW" sz="2000" dirty="0" err="1" smtClean="0"/>
              <a:t>iris.data</a:t>
            </a:r>
            <a:r>
              <a:rPr lang="en-US" altLang="zh-TW" sz="2000" dirty="0" smtClean="0"/>
              <a:t>'  </a:t>
            </a:r>
          </a:p>
          <a:p>
            <a:r>
              <a:rPr lang="en-US" altLang="zh-TW" sz="2000" dirty="0" smtClean="0"/>
              <a:t>data=</a:t>
            </a:r>
            <a:r>
              <a:rPr lang="en-US" altLang="zh-TW" sz="2000" dirty="0" err="1" smtClean="0"/>
              <a:t>np.loadtxt</a:t>
            </a:r>
            <a:r>
              <a:rPr lang="en-US" altLang="zh-TW" sz="2000" dirty="0" smtClean="0"/>
              <a:t>(path, </a:t>
            </a:r>
            <a:r>
              <a:rPr lang="en-US" altLang="zh-TW" sz="2000" dirty="0" err="1" smtClean="0"/>
              <a:t>dtype</a:t>
            </a:r>
            <a:r>
              <a:rPr lang="en-US" altLang="zh-TW" sz="2000" dirty="0" smtClean="0"/>
              <a:t>=float, delimiter=',', converters={4:Iris_label} )  </a:t>
            </a:r>
          </a:p>
          <a:p>
            <a:r>
              <a:rPr lang="en-US" altLang="zh-TW" sz="2000" dirty="0" smtClean="0"/>
              <a:t>#converters={4:Iris_label}</a:t>
            </a:r>
            <a:r>
              <a:rPr lang="zh-TW" altLang="en-US" sz="2000" dirty="0" smtClean="0"/>
              <a:t>中“</a:t>
            </a:r>
            <a:r>
              <a:rPr lang="en-US" altLang="zh-TW" sz="2000" dirty="0" smtClean="0"/>
              <a:t>4”</a:t>
            </a:r>
            <a:r>
              <a:rPr lang="zh-TW" altLang="en-US" sz="2000" dirty="0" smtClean="0"/>
              <a:t>指的是第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列：將第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列的</a:t>
            </a:r>
            <a:r>
              <a:rPr lang="en-US" altLang="zh-TW" sz="2000" dirty="0" err="1" smtClean="0"/>
              <a:t>str</a:t>
            </a:r>
            <a:r>
              <a:rPr lang="zh-TW" altLang="en-US" sz="2000" dirty="0" smtClean="0"/>
              <a:t>轉化為</a:t>
            </a:r>
            <a:r>
              <a:rPr lang="en-US" altLang="zh-TW" sz="2000" dirty="0" smtClean="0"/>
              <a:t>label(number)  </a:t>
            </a:r>
          </a:p>
          <a:p>
            <a:r>
              <a:rPr lang="en-US" altLang="zh-TW" sz="2000" dirty="0" smtClean="0"/>
              <a:t>#print(</a:t>
            </a:r>
            <a:r>
              <a:rPr lang="en-US" altLang="zh-TW" sz="2000" dirty="0" err="1" smtClean="0"/>
              <a:t>data.shape</a:t>
            </a:r>
            <a:r>
              <a:rPr lang="en-US" altLang="zh-TW" sz="2000" dirty="0" smtClean="0"/>
              <a:t>)  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 smtClean="0"/>
              <a:t>#2.</a:t>
            </a:r>
            <a:r>
              <a:rPr lang="zh-TW" altLang="en-US" sz="2000" dirty="0" smtClean="0"/>
              <a:t>劃分資料與標籤  </a:t>
            </a:r>
          </a:p>
          <a:p>
            <a:r>
              <a:rPr lang="en-US" altLang="zh-TW" sz="2000" dirty="0" err="1" smtClean="0"/>
              <a:t>x,y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np.split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data,indices_or_sections</a:t>
            </a:r>
            <a:r>
              <a:rPr lang="en-US" altLang="zh-TW" sz="2000" dirty="0" smtClean="0"/>
              <a:t>=(4,),axis=1) #x</a:t>
            </a:r>
            <a:r>
              <a:rPr lang="zh-TW" altLang="en-US" sz="2000" dirty="0" smtClean="0"/>
              <a:t>為數據，</a:t>
            </a:r>
            <a:r>
              <a:rPr lang="en-US" altLang="zh-TW" sz="2000" dirty="0" smtClean="0"/>
              <a:t>y</a:t>
            </a:r>
            <a:r>
              <a:rPr lang="zh-TW" altLang="en-US" sz="2000" dirty="0" smtClean="0"/>
              <a:t>為標籤  </a:t>
            </a:r>
          </a:p>
          <a:p>
            <a:r>
              <a:rPr lang="en-US" altLang="zh-TW" sz="2000" dirty="0" smtClean="0"/>
              <a:t>x=x[:,0:2]  </a:t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r>
              <a:rPr lang="en-US" altLang="zh-TW" sz="2000" dirty="0" smtClean="0"/>
              <a:t>#</a:t>
            </a:r>
            <a:r>
              <a:rPr lang="en-US" altLang="zh-TW" sz="2000" dirty="0" err="1" smtClean="0"/>
              <a:t>sklearn.model_selection</a:t>
            </a:r>
            <a:r>
              <a:rPr lang="en-US" altLang="zh-TW" sz="2000" dirty="0" smtClean="0"/>
              <a:t>. </a:t>
            </a:r>
          </a:p>
          <a:p>
            <a:r>
              <a:rPr lang="en-US" altLang="zh-TW" sz="2000" dirty="0" err="1" smtClean="0"/>
              <a:t>train_data,test_data,train_label,test_label</a:t>
            </a:r>
            <a:r>
              <a:rPr lang="en-US" altLang="zh-TW" sz="2000" dirty="0" smtClean="0"/>
              <a:t> =</a:t>
            </a:r>
            <a:r>
              <a:rPr lang="en-US" altLang="zh-TW" sz="2000" dirty="0" err="1" smtClean="0"/>
              <a:t>train_test_split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x,y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random_state</a:t>
            </a:r>
            <a:r>
              <a:rPr lang="en-US" altLang="zh-TW" sz="2000" dirty="0" smtClean="0"/>
              <a:t>=1, </a:t>
            </a:r>
            <a:r>
              <a:rPr lang="en-US" altLang="zh-TW" sz="2000" dirty="0" err="1" smtClean="0"/>
              <a:t>train_size</a:t>
            </a:r>
            <a:r>
              <a:rPr lang="en-US" altLang="zh-TW" sz="2000" dirty="0" smtClean="0"/>
              <a:t>=0.6,test_size=0.4)</a:t>
            </a:r>
          </a:p>
          <a:p>
            <a:r>
              <a:rPr lang="en-US" altLang="zh-TW" sz="2000" dirty="0" smtClean="0"/>
              <a:t>#print(</a:t>
            </a:r>
            <a:r>
              <a:rPr lang="en-US" altLang="zh-TW" sz="2000" dirty="0" err="1" smtClean="0"/>
              <a:t>train_data.shape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818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377" y="1852957"/>
            <a:ext cx="91567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#3.</a:t>
            </a:r>
            <a:r>
              <a:rPr lang="zh-TW" altLang="en-US" sz="2200" dirty="0" smtClean="0"/>
              <a:t>訓練</a:t>
            </a:r>
            <a:r>
              <a:rPr lang="en-US" altLang="zh-TW" sz="2200" dirty="0" err="1" smtClean="0"/>
              <a:t>svm</a:t>
            </a:r>
            <a:r>
              <a:rPr lang="zh-TW" altLang="en-US" sz="2200" dirty="0" smtClean="0"/>
              <a:t>分類器</a:t>
            </a:r>
            <a:endParaRPr lang="en-US" altLang="zh-TW" sz="2200" dirty="0" smtClean="0"/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# </a:t>
            </a:r>
            <a:r>
              <a:rPr lang="en-US" altLang="zh-TW" sz="2200" dirty="0" err="1" smtClean="0"/>
              <a:t>ovr</a:t>
            </a:r>
            <a:r>
              <a:rPr lang="en-US" altLang="zh-TW" sz="2200" dirty="0" smtClean="0"/>
              <a:t>:</a:t>
            </a:r>
            <a:r>
              <a:rPr lang="zh-TW" altLang="en-US" sz="2200" dirty="0" smtClean="0"/>
              <a:t>一對多策略 </a:t>
            </a:r>
          </a:p>
          <a:p>
            <a:r>
              <a:rPr lang="en-US" altLang="zh-TW" sz="2200" dirty="0" smtClean="0"/>
              <a:t>classifier=</a:t>
            </a:r>
            <a:r>
              <a:rPr lang="en-US" altLang="zh-TW" sz="2200" dirty="0" err="1" smtClean="0"/>
              <a:t>svm.SVC</a:t>
            </a:r>
            <a:r>
              <a:rPr lang="en-US" altLang="zh-TW" sz="2200" dirty="0" smtClean="0"/>
              <a:t>(C=2,kernel='</a:t>
            </a:r>
            <a:r>
              <a:rPr lang="en-US" altLang="zh-TW" sz="2200" dirty="0" err="1" smtClean="0"/>
              <a:t>rbf</a:t>
            </a:r>
            <a:r>
              <a:rPr lang="en-US" altLang="zh-TW" sz="2200" dirty="0" smtClean="0"/>
              <a:t>',gamma=10,decision_function_shape='</a:t>
            </a:r>
            <a:r>
              <a:rPr lang="en-US" altLang="zh-TW" sz="2200" dirty="0" err="1" smtClean="0"/>
              <a:t>ovo</a:t>
            </a:r>
            <a:r>
              <a:rPr lang="en-US" altLang="zh-TW" sz="2200" dirty="0" smtClean="0"/>
              <a:t>')</a:t>
            </a:r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#ravel</a:t>
            </a:r>
            <a:r>
              <a:rPr lang="zh-TW" altLang="en-US" sz="2200" dirty="0" smtClean="0"/>
              <a:t>函數在降維時預設是行序優先</a:t>
            </a:r>
            <a:endParaRPr lang="en-US" altLang="zh-TW" sz="2200" dirty="0" smtClean="0"/>
          </a:p>
          <a:p>
            <a:r>
              <a:rPr lang="en-US" altLang="zh-TW" sz="2200" dirty="0" err="1" smtClean="0"/>
              <a:t>classifier.fit</a:t>
            </a:r>
            <a:r>
              <a:rPr lang="en-US" altLang="zh-TW" sz="2200" dirty="0" smtClean="0"/>
              <a:t>(</a:t>
            </a:r>
            <a:r>
              <a:rPr lang="en-US" altLang="zh-TW" sz="2200" dirty="0" err="1" smtClean="0"/>
              <a:t>train_data,train_label.ravel</a:t>
            </a:r>
            <a:r>
              <a:rPr lang="en-US" altLang="zh-TW" sz="2200" dirty="0" smtClean="0"/>
              <a:t>()) 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101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0" y="1066815"/>
            <a:ext cx="9486900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50" dirty="0" smtClean="0"/>
              <a:t>#4.</a:t>
            </a:r>
            <a:r>
              <a:rPr lang="zh-TW" altLang="en-US" sz="2150" dirty="0" smtClean="0"/>
              <a:t>計算</a:t>
            </a:r>
            <a:r>
              <a:rPr lang="en-US" altLang="zh-TW" sz="2150" dirty="0" smtClean="0"/>
              <a:t>svc</a:t>
            </a:r>
            <a:r>
              <a:rPr lang="zh-TW" altLang="en-US" sz="2150" dirty="0" smtClean="0"/>
              <a:t>分類器的準確率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訓練集：</a:t>
            </a:r>
            <a:r>
              <a:rPr lang="en-US" altLang="zh-TW" sz="2150" dirty="0" smtClean="0"/>
              <a:t>",</a:t>
            </a:r>
            <a:r>
              <a:rPr lang="en-US" altLang="zh-TW" sz="2150" dirty="0" err="1" smtClean="0"/>
              <a:t>classifier.score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train_data,train_label</a:t>
            </a:r>
            <a:r>
              <a:rPr lang="en-US" altLang="zh-TW" sz="2150" dirty="0" smtClean="0"/>
              <a:t>))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測試集：</a:t>
            </a:r>
            <a:r>
              <a:rPr lang="en-US" altLang="zh-TW" sz="2150" dirty="0" smtClean="0"/>
              <a:t>",</a:t>
            </a:r>
            <a:r>
              <a:rPr lang="en-US" altLang="zh-TW" sz="2150" dirty="0" err="1" smtClean="0"/>
              <a:t>classifier.score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test_data,test_label</a:t>
            </a:r>
            <a:r>
              <a:rPr lang="en-US" altLang="zh-TW" sz="2150" dirty="0" smtClean="0"/>
              <a:t>))  </a:t>
            </a:r>
          </a:p>
          <a:p>
            <a:r>
              <a:rPr lang="en-US" altLang="zh-TW" sz="2150" dirty="0" smtClean="0"/>
              <a:t>  </a:t>
            </a:r>
          </a:p>
          <a:p>
            <a:r>
              <a:rPr lang="en-US" altLang="zh-TW" sz="2150" dirty="0" smtClean="0"/>
              <a:t>#</a:t>
            </a:r>
            <a:r>
              <a:rPr lang="zh-TW" altLang="en-US" sz="2150" dirty="0" smtClean="0"/>
              <a:t>也可直接調用</a:t>
            </a:r>
            <a:r>
              <a:rPr lang="en-US" altLang="zh-TW" sz="2150" dirty="0" err="1" smtClean="0"/>
              <a:t>accuracy_score</a:t>
            </a:r>
            <a:r>
              <a:rPr lang="zh-TW" altLang="en-US" sz="2150" dirty="0" smtClean="0"/>
              <a:t>方法計算準確率  </a:t>
            </a:r>
          </a:p>
          <a:p>
            <a:r>
              <a:rPr lang="en-US" altLang="zh-TW" sz="2150" dirty="0" smtClean="0"/>
              <a:t>from </a:t>
            </a:r>
            <a:r>
              <a:rPr lang="en-US" altLang="zh-TW" sz="2150" dirty="0" err="1" smtClean="0"/>
              <a:t>sklearn.metrics</a:t>
            </a:r>
            <a:r>
              <a:rPr lang="en-US" altLang="zh-TW" sz="2150" dirty="0" smtClean="0"/>
              <a:t> import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  </a:t>
            </a:r>
          </a:p>
          <a:p>
            <a:r>
              <a:rPr lang="en-US" altLang="zh-TW" sz="2150" dirty="0" err="1" smtClean="0"/>
              <a:t>tra_label</a:t>
            </a:r>
            <a:r>
              <a:rPr lang="en-US" altLang="zh-TW" sz="2150" dirty="0" smtClean="0"/>
              <a:t>=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 #</a:t>
            </a:r>
            <a:r>
              <a:rPr lang="zh-TW" altLang="en-US" sz="2150" dirty="0" smtClean="0"/>
              <a:t>訓練集的預測標籤  </a:t>
            </a:r>
          </a:p>
          <a:p>
            <a:r>
              <a:rPr lang="en-US" altLang="zh-TW" sz="2150" dirty="0" err="1" smtClean="0"/>
              <a:t>tes_label</a:t>
            </a:r>
            <a:r>
              <a:rPr lang="en-US" altLang="zh-TW" sz="2150" dirty="0" smtClean="0"/>
              <a:t>=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test_data</a:t>
            </a:r>
            <a:r>
              <a:rPr lang="en-US" altLang="zh-TW" sz="2150" dirty="0" smtClean="0"/>
              <a:t>) #</a:t>
            </a:r>
            <a:r>
              <a:rPr lang="zh-TW" altLang="en-US" sz="2150" dirty="0" smtClean="0"/>
              <a:t>測試集的預測標籤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訓練集：</a:t>
            </a:r>
            <a:r>
              <a:rPr lang="en-US" altLang="zh-TW" sz="2150" dirty="0" smtClean="0"/>
              <a:t>",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train_label,tra_label</a:t>
            </a:r>
            <a:r>
              <a:rPr lang="en-US" altLang="zh-TW" sz="2150" dirty="0" smtClean="0"/>
              <a:t>) )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測試集：</a:t>
            </a:r>
            <a:r>
              <a:rPr lang="en-US" altLang="zh-TW" sz="2150" dirty="0" smtClean="0"/>
              <a:t>",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test_label,tes_label</a:t>
            </a:r>
            <a:r>
              <a:rPr lang="en-US" altLang="zh-TW" sz="2150" dirty="0" smtClean="0"/>
              <a:t>) )</a:t>
            </a:r>
          </a:p>
          <a:p>
            <a:endParaRPr lang="en-US" altLang="zh-TW" sz="2150" dirty="0"/>
          </a:p>
          <a:p>
            <a:r>
              <a:rPr lang="en-US" altLang="zh-TW" sz="2150" dirty="0" smtClean="0"/>
              <a:t>#</a:t>
            </a:r>
            <a:r>
              <a:rPr lang="zh-TW" altLang="en-US" sz="2150" dirty="0" smtClean="0"/>
              <a:t>查看決策函數  </a:t>
            </a:r>
            <a:endParaRPr lang="en-US" altLang="zh-TW" sz="2150" dirty="0" smtClean="0"/>
          </a:p>
          <a:p>
            <a:r>
              <a:rPr lang="en-US" altLang="zh-TW" sz="2150" dirty="0" smtClean="0"/>
              <a:t>print('</a:t>
            </a:r>
            <a:r>
              <a:rPr lang="en-US" altLang="zh-TW" sz="2150" dirty="0" err="1" smtClean="0"/>
              <a:t>train_decision_function</a:t>
            </a:r>
            <a:r>
              <a:rPr lang="en-US" altLang="zh-TW" sz="2150" dirty="0" smtClean="0"/>
              <a:t>:\n',</a:t>
            </a:r>
            <a:r>
              <a:rPr lang="en-US" altLang="zh-TW" sz="2150" dirty="0" err="1" smtClean="0"/>
              <a:t>classifier.decision_function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)) # (90,3) </a:t>
            </a:r>
            <a:endParaRPr lang="zh-TW" altLang="en-US" sz="2150" dirty="0" smtClean="0"/>
          </a:p>
          <a:p>
            <a:r>
              <a:rPr lang="en-US" altLang="zh-TW" sz="2150" dirty="0" smtClean="0"/>
              <a:t>print('</a:t>
            </a:r>
            <a:r>
              <a:rPr lang="en-US" altLang="zh-TW" sz="2150" dirty="0" err="1" smtClean="0"/>
              <a:t>predict_result</a:t>
            </a:r>
            <a:r>
              <a:rPr lang="en-US" altLang="zh-TW" sz="2150" dirty="0" smtClean="0"/>
              <a:t>:\n',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))</a:t>
            </a:r>
            <a:endParaRPr lang="zh-TW" altLang="en-US" sz="2150" dirty="0"/>
          </a:p>
        </p:txBody>
      </p:sp>
    </p:spTree>
    <p:extLst>
      <p:ext uri="{BB962C8B-B14F-4D97-AF65-F5344CB8AC3E}">
        <p14:creationId xmlns:p14="http://schemas.microsoft.com/office/powerpoint/2010/main" val="28704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135"/>
          <a:stretch/>
        </p:blipFill>
        <p:spPr>
          <a:xfrm>
            <a:off x="180974" y="994719"/>
            <a:ext cx="8524875" cy="49271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3185" y="6211669"/>
            <a:ext cx="5940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Machines</a:t>
            </a:r>
          </a:p>
          <a:p>
            <a:r>
              <a:rPr lang="en-US" altLang="zh-TW" dirty="0" smtClean="0"/>
              <a:t>https://www.slideshare.net/nextlib/support-vector-machines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167" y="120134"/>
            <a:ext cx="7480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Binary Classification problem</a:t>
            </a:r>
            <a:r>
              <a:rPr lang="zh-TW" altLang="en-US" sz="3200" dirty="0" smtClean="0"/>
              <a:t>二元分類問題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046558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5666" y="2459504"/>
            <a:ext cx="8132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#5.</a:t>
            </a:r>
            <a:r>
              <a:rPr lang="zh-TW" altLang="en-US" sz="2400" dirty="0" smtClean="0"/>
              <a:t>繪製圖形  </a:t>
            </a:r>
          </a:p>
          <a:p>
            <a:r>
              <a:rPr lang="en-US" altLang="zh-TW" sz="2400" dirty="0" smtClean="0"/>
              <a:t>#</a:t>
            </a:r>
            <a:r>
              <a:rPr lang="zh-TW" altLang="en-US" sz="2400" dirty="0" smtClean="0"/>
              <a:t>確定坐標軸範圍  </a:t>
            </a:r>
          </a:p>
          <a:p>
            <a:r>
              <a:rPr lang="en-US" altLang="zh-TW" sz="2400" dirty="0" smtClean="0"/>
              <a:t>x1_min, x1_max=x[:,0].min(), x[:,0].max() #</a:t>
            </a:r>
            <a:r>
              <a:rPr lang="zh-TW" altLang="en-US" sz="2400" dirty="0" smtClean="0"/>
              <a:t>第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維特徵的範圍  </a:t>
            </a:r>
          </a:p>
          <a:p>
            <a:r>
              <a:rPr lang="en-US" altLang="zh-TW" sz="2400" dirty="0" smtClean="0"/>
              <a:t>x2_min, x2_max=x[:,1].min(), x[:,1].max() #</a:t>
            </a:r>
            <a:r>
              <a:rPr lang="zh-TW" altLang="en-US" sz="2400" dirty="0" smtClean="0"/>
              <a:t>第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維特徵的範圍</a:t>
            </a:r>
            <a:endParaRPr lang="en-US" altLang="zh-TW" sz="2400" dirty="0" smtClean="0"/>
          </a:p>
          <a:p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6123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2268" y="2644170"/>
            <a:ext cx="7819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</a:t>
            </a:r>
            <a:r>
              <a:rPr lang="zh-TW" altLang="en-US" sz="2400" dirty="0"/>
              <a:t>生成網路採樣點</a:t>
            </a:r>
          </a:p>
          <a:p>
            <a:r>
              <a:rPr lang="en-US" altLang="zh-TW" sz="2400" dirty="0"/>
              <a:t>x1,x2=</a:t>
            </a:r>
            <a:r>
              <a:rPr lang="en-US" altLang="zh-TW" sz="2400" dirty="0" err="1"/>
              <a:t>np.mgrid</a:t>
            </a:r>
            <a:r>
              <a:rPr lang="en-US" altLang="zh-TW" sz="2400" dirty="0"/>
              <a:t>[x1_min:x1_max:200j, x2_min:x2_max:200j ] </a:t>
            </a:r>
          </a:p>
          <a:p>
            <a:r>
              <a:rPr lang="en-US" altLang="zh-TW" sz="2400" dirty="0" err="1"/>
              <a:t>grid_test</a:t>
            </a:r>
            <a:r>
              <a:rPr lang="en-US" altLang="zh-TW" sz="2400" dirty="0"/>
              <a:t>=</a:t>
            </a:r>
            <a:r>
              <a:rPr lang="en-US" altLang="zh-TW" sz="2400" dirty="0" err="1"/>
              <a:t>np.stack</a:t>
            </a:r>
            <a:r>
              <a:rPr lang="en-US" altLang="zh-TW" sz="2400" dirty="0"/>
              <a:t>((x1.flat,x2.flat) ,axis=1) #</a:t>
            </a:r>
            <a:r>
              <a:rPr lang="zh-TW" altLang="en-US" sz="2400" dirty="0"/>
              <a:t>測試點</a:t>
            </a:r>
          </a:p>
          <a:p>
            <a:r>
              <a:rPr lang="zh-TW" alt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012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223" y="1817638"/>
            <a:ext cx="99239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</a:t>
            </a:r>
            <a:r>
              <a:rPr lang="zh-TW" altLang="en-US" sz="2400" dirty="0"/>
              <a:t>指定</a:t>
            </a:r>
            <a:r>
              <a:rPr lang="zh-TW" altLang="en-US" sz="2400" dirty="0" smtClean="0"/>
              <a:t>預設字體  </a:t>
            </a:r>
          </a:p>
          <a:p>
            <a:r>
              <a:rPr lang="en-US" altLang="zh-TW" sz="2400" dirty="0" err="1" smtClean="0"/>
              <a:t>matplotlib.rcParams</a:t>
            </a:r>
            <a:r>
              <a:rPr lang="en-US" altLang="zh-TW" sz="2400" dirty="0" smtClean="0"/>
              <a:t>['</a:t>
            </a:r>
            <a:r>
              <a:rPr lang="en-US" altLang="zh-TW" sz="2400" dirty="0" err="1" smtClean="0"/>
              <a:t>font.sans</a:t>
            </a:r>
            <a:r>
              <a:rPr lang="en-US" altLang="zh-TW" sz="2400" dirty="0" smtClean="0"/>
              <a:t>-serif']=['</a:t>
            </a:r>
            <a:r>
              <a:rPr lang="en-US" altLang="zh-TW" sz="2400" dirty="0" err="1" smtClean="0"/>
              <a:t>SimHei</a:t>
            </a:r>
            <a:r>
              <a:rPr lang="en-US" altLang="zh-TW" sz="2400" dirty="0" smtClean="0"/>
              <a:t>']</a:t>
            </a:r>
          </a:p>
          <a:p>
            <a:r>
              <a:rPr lang="en-US" altLang="zh-TW" sz="2400" dirty="0" smtClean="0"/>
              <a:t>  </a:t>
            </a:r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設置顏色  </a:t>
            </a:r>
          </a:p>
        </p:txBody>
      </p:sp>
      <p:sp>
        <p:nvSpPr>
          <p:cNvPr id="4" name="矩形 3"/>
          <p:cNvSpPr/>
          <p:nvPr/>
        </p:nvSpPr>
        <p:spPr>
          <a:xfrm>
            <a:off x="578223" y="3387298"/>
            <a:ext cx="7395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cm_light</a:t>
            </a:r>
            <a:r>
              <a:rPr lang="en-US" altLang="zh-TW" sz="2400" dirty="0"/>
              <a:t>=</a:t>
            </a:r>
            <a:r>
              <a:rPr lang="en-US" altLang="zh-TW" sz="2400" dirty="0" err="1"/>
              <a:t>matplotlib.colors.ListedColormap</a:t>
            </a:r>
            <a:r>
              <a:rPr lang="en-US" altLang="zh-TW" sz="2400" dirty="0"/>
              <a:t>(['#A0FFA0', '#FFA0A0', '#A0A0FF'])  </a:t>
            </a:r>
          </a:p>
          <a:p>
            <a:r>
              <a:rPr lang="en-US" altLang="zh-TW" sz="2400" dirty="0" err="1"/>
              <a:t>cm_dark</a:t>
            </a:r>
            <a:r>
              <a:rPr lang="en-US" altLang="zh-TW" sz="2400" dirty="0"/>
              <a:t>=</a:t>
            </a:r>
            <a:r>
              <a:rPr lang="en-US" altLang="zh-TW" sz="2400" dirty="0" err="1"/>
              <a:t>matplotlib.colors.ListedColormap</a:t>
            </a:r>
            <a:r>
              <a:rPr lang="en-US" altLang="zh-TW" sz="2400" dirty="0"/>
              <a:t>(['</a:t>
            </a:r>
            <a:r>
              <a:rPr lang="en-US" altLang="zh-TW" sz="2400" dirty="0" err="1"/>
              <a:t>g','r','b</a:t>
            </a:r>
            <a:r>
              <a:rPr lang="en-US" altLang="zh-TW" sz="2400" dirty="0"/>
              <a:t>'] )</a:t>
            </a:r>
          </a:p>
        </p:txBody>
      </p:sp>
    </p:spTree>
    <p:extLst>
      <p:ext uri="{BB962C8B-B14F-4D97-AF65-F5344CB8AC3E}">
        <p14:creationId xmlns:p14="http://schemas.microsoft.com/office/powerpoint/2010/main" val="2728059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0" y="2151728"/>
            <a:ext cx="6858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# </a:t>
            </a:r>
            <a:r>
              <a:rPr lang="zh-TW" altLang="en-US" sz="3200" dirty="0" smtClean="0"/>
              <a:t>預測分類值</a:t>
            </a:r>
            <a:endParaRPr lang="en-US" altLang="zh-TW" sz="3200" dirty="0" smtClean="0"/>
          </a:p>
          <a:p>
            <a:r>
              <a:rPr lang="en-US" altLang="zh-TW" sz="3200" dirty="0" err="1" smtClean="0"/>
              <a:t>grid_hat</a:t>
            </a:r>
            <a:r>
              <a:rPr lang="en-US" altLang="zh-TW" sz="3200" dirty="0" smtClean="0"/>
              <a:t> = </a:t>
            </a:r>
            <a:r>
              <a:rPr lang="en-US" altLang="zh-TW" sz="3200" dirty="0" err="1" smtClean="0"/>
              <a:t>classifier.predict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grid_test</a:t>
            </a:r>
            <a:r>
              <a:rPr lang="en-US" altLang="zh-TW" sz="3200" dirty="0" smtClean="0"/>
              <a:t>)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# </a:t>
            </a:r>
            <a:r>
              <a:rPr lang="zh-TW" altLang="en-US" sz="3200" dirty="0" smtClean="0"/>
              <a:t>使之與輸入的形狀相同</a:t>
            </a:r>
          </a:p>
          <a:p>
            <a:r>
              <a:rPr lang="en-US" altLang="zh-TW" sz="3200" dirty="0" err="1" smtClean="0"/>
              <a:t>grid_hat</a:t>
            </a:r>
            <a:r>
              <a:rPr lang="en-US" altLang="zh-TW" sz="3200" dirty="0" smtClean="0"/>
              <a:t> = </a:t>
            </a:r>
            <a:r>
              <a:rPr lang="en-US" altLang="zh-TW" sz="3200" dirty="0" err="1" smtClean="0"/>
              <a:t>grid_hat.reshape</a:t>
            </a:r>
            <a:r>
              <a:rPr lang="en-US" altLang="zh-TW" sz="3200" dirty="0" smtClean="0"/>
              <a:t>(x1.shape)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36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550" y="1690063"/>
            <a:ext cx="8978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err="1" smtClean="0"/>
              <a:t>plt.pcolormesh</a:t>
            </a:r>
            <a:r>
              <a:rPr lang="en-US" altLang="zh-TW" sz="2200" dirty="0" smtClean="0"/>
              <a:t>(x1, x2, </a:t>
            </a:r>
            <a:r>
              <a:rPr lang="en-US" altLang="zh-TW" sz="2200" dirty="0" err="1" smtClean="0"/>
              <a:t>grid_hat</a:t>
            </a:r>
            <a:r>
              <a:rPr lang="en-US" altLang="zh-TW" sz="2200" dirty="0" smtClean="0"/>
              <a:t>, </a:t>
            </a:r>
            <a:r>
              <a:rPr lang="en-US" altLang="zh-TW" sz="2200" dirty="0" err="1" smtClean="0"/>
              <a:t>cmap</a:t>
            </a:r>
            <a:r>
              <a:rPr lang="en-US" altLang="zh-TW" sz="2200" dirty="0" smtClean="0"/>
              <a:t>=</a:t>
            </a:r>
            <a:r>
              <a:rPr lang="en-US" altLang="zh-TW" sz="2200" dirty="0" err="1" smtClean="0"/>
              <a:t>cm_light</a:t>
            </a:r>
            <a:r>
              <a:rPr lang="en-US" altLang="zh-TW" sz="2200" dirty="0" smtClean="0"/>
              <a:t>)     # </a:t>
            </a:r>
            <a:r>
              <a:rPr lang="zh-TW" altLang="en-US" sz="2200" dirty="0" smtClean="0"/>
              <a:t>預測值的顯示  </a:t>
            </a:r>
          </a:p>
          <a:p>
            <a:r>
              <a:rPr lang="en-US" altLang="zh-TW" sz="2200" dirty="0" err="1" smtClean="0"/>
              <a:t>plt.scatter</a:t>
            </a:r>
            <a:r>
              <a:rPr lang="en-US" altLang="zh-TW" sz="2200" dirty="0" smtClean="0"/>
              <a:t>(x[:, 0], x[:, 1], c=y[:,0], s=30,cmap=</a:t>
            </a:r>
            <a:r>
              <a:rPr lang="en-US" altLang="zh-TW" sz="2200" dirty="0" err="1" smtClean="0"/>
              <a:t>cm_dark</a:t>
            </a:r>
            <a:r>
              <a:rPr lang="en-US" altLang="zh-TW" sz="2200" dirty="0" smtClean="0"/>
              <a:t>)  # </a:t>
            </a:r>
            <a:r>
              <a:rPr lang="zh-TW" altLang="en-US" sz="2200" dirty="0" smtClean="0"/>
              <a:t>樣本  </a:t>
            </a:r>
            <a:endParaRPr lang="en-US" altLang="zh-TW" sz="2200" dirty="0" smtClean="0"/>
          </a:p>
          <a:p>
            <a:endParaRPr lang="zh-TW" altLang="en-US" sz="2200" dirty="0" smtClean="0"/>
          </a:p>
          <a:p>
            <a:r>
              <a:rPr lang="en-US" altLang="zh-TW" sz="2200" dirty="0" err="1" smtClean="0"/>
              <a:t>plt.scatter</a:t>
            </a:r>
            <a:r>
              <a:rPr lang="en-US" altLang="zh-TW" sz="2200" dirty="0" smtClean="0"/>
              <a:t>(</a:t>
            </a:r>
            <a:r>
              <a:rPr lang="en-US" altLang="zh-TW" sz="2200" dirty="0" err="1" smtClean="0"/>
              <a:t>test_data</a:t>
            </a:r>
            <a:r>
              <a:rPr lang="en-US" altLang="zh-TW" sz="2200" dirty="0" smtClean="0"/>
              <a:t>[:,0],</a:t>
            </a:r>
            <a:r>
              <a:rPr lang="en-US" altLang="zh-TW" sz="2200" dirty="0" err="1" smtClean="0"/>
              <a:t>test_data</a:t>
            </a:r>
            <a:r>
              <a:rPr lang="en-US" altLang="zh-TW" sz="2200" dirty="0" smtClean="0"/>
              <a:t>[:,1], c=</a:t>
            </a:r>
            <a:r>
              <a:rPr lang="en-US" altLang="zh-TW" sz="2200" dirty="0" err="1" smtClean="0"/>
              <a:t>test_label</a:t>
            </a:r>
            <a:r>
              <a:rPr lang="en-US" altLang="zh-TW" sz="2200" dirty="0" smtClean="0"/>
              <a:t>[:,0],s=30,edgecolors='k', </a:t>
            </a:r>
            <a:r>
              <a:rPr lang="en-US" altLang="zh-TW" sz="2200" dirty="0" err="1" smtClean="0"/>
              <a:t>zorder</a:t>
            </a:r>
            <a:r>
              <a:rPr lang="en-US" altLang="zh-TW" sz="2200" dirty="0" smtClean="0"/>
              <a:t>=2,cmap=</a:t>
            </a:r>
            <a:r>
              <a:rPr lang="en-US" altLang="zh-TW" sz="2200" dirty="0" err="1" smtClean="0"/>
              <a:t>cm_dark</a:t>
            </a:r>
            <a:r>
              <a:rPr lang="en-US" altLang="zh-TW" sz="2200" dirty="0" smtClean="0"/>
              <a:t>) #</a:t>
            </a:r>
            <a:r>
              <a:rPr lang="zh-TW" altLang="en-US" sz="2200" dirty="0" smtClean="0"/>
              <a:t>圈中測試集樣本點  </a:t>
            </a:r>
            <a:endParaRPr lang="en-US" altLang="zh-TW" sz="2200" dirty="0" smtClean="0"/>
          </a:p>
          <a:p>
            <a:endParaRPr lang="zh-TW" altLang="en-US" sz="2200" dirty="0" smtClean="0"/>
          </a:p>
          <a:p>
            <a:r>
              <a:rPr lang="en-US" altLang="zh-TW" sz="2200" dirty="0" err="1" smtClean="0"/>
              <a:t>plt.xlabel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花萼長度</a:t>
            </a:r>
            <a:r>
              <a:rPr lang="en-US" altLang="zh-TW" sz="2200" dirty="0" smtClean="0"/>
              <a:t>', </a:t>
            </a:r>
            <a:r>
              <a:rPr lang="en-US" altLang="zh-TW" sz="2200" dirty="0" err="1" smtClean="0"/>
              <a:t>fontsize</a:t>
            </a:r>
            <a:r>
              <a:rPr lang="en-US" altLang="zh-TW" sz="2200" dirty="0" smtClean="0"/>
              <a:t>=13)  </a:t>
            </a:r>
          </a:p>
          <a:p>
            <a:r>
              <a:rPr lang="en-US" altLang="zh-TW" sz="2200" dirty="0" err="1" smtClean="0"/>
              <a:t>plt.ylabel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花萼寬度</a:t>
            </a:r>
            <a:r>
              <a:rPr lang="en-US" altLang="zh-TW" sz="2200" dirty="0" smtClean="0"/>
              <a:t>', </a:t>
            </a:r>
            <a:r>
              <a:rPr lang="en-US" altLang="zh-TW" sz="2200" dirty="0" err="1" smtClean="0"/>
              <a:t>fontsize</a:t>
            </a:r>
            <a:r>
              <a:rPr lang="en-US" altLang="zh-TW" sz="2200" dirty="0" smtClean="0"/>
              <a:t>=13)  </a:t>
            </a:r>
          </a:p>
          <a:p>
            <a:r>
              <a:rPr lang="en-US" altLang="zh-TW" sz="2200" dirty="0" err="1" smtClean="0"/>
              <a:t>plt.xlim</a:t>
            </a:r>
            <a:r>
              <a:rPr lang="en-US" altLang="zh-TW" sz="2200" dirty="0" smtClean="0"/>
              <a:t>(x1_min,x1_max)  </a:t>
            </a:r>
          </a:p>
          <a:p>
            <a:r>
              <a:rPr lang="en-US" altLang="zh-TW" sz="2200" dirty="0" err="1" smtClean="0"/>
              <a:t>plt.ylim</a:t>
            </a:r>
            <a:r>
              <a:rPr lang="en-US" altLang="zh-TW" sz="2200" dirty="0" smtClean="0"/>
              <a:t>(x2_min,x2_max)  </a:t>
            </a:r>
          </a:p>
          <a:p>
            <a:r>
              <a:rPr lang="en-US" altLang="zh-TW" sz="2200" dirty="0" err="1" smtClean="0"/>
              <a:t>plt.title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鳶尾花</a:t>
            </a:r>
            <a:r>
              <a:rPr lang="en-US" altLang="zh-TW" sz="2200" dirty="0" smtClean="0"/>
              <a:t>SVM</a:t>
            </a:r>
            <a:r>
              <a:rPr lang="zh-TW" altLang="en-US" sz="2200" dirty="0" smtClean="0"/>
              <a:t>二特徵分類</a:t>
            </a:r>
            <a:r>
              <a:rPr lang="en-US" altLang="zh-TW" sz="2200" dirty="0" smtClean="0"/>
              <a:t>')  </a:t>
            </a:r>
          </a:p>
          <a:p>
            <a:r>
              <a:rPr lang="en-US" altLang="zh-TW" sz="2200" dirty="0" err="1" smtClean="0"/>
              <a:t>plt.show</a:t>
            </a:r>
            <a:r>
              <a:rPr lang="en-US" altLang="zh-TW" sz="2200" dirty="0" smtClean="0"/>
              <a:t>()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517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4" y="819011"/>
            <a:ext cx="8447561" cy="44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3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5881" y="58732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98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429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6934200" cy="5200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5192" y="5654159"/>
            <a:ext cx="5940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Machines</a:t>
            </a:r>
          </a:p>
          <a:p>
            <a:r>
              <a:rPr lang="en-US" altLang="zh-TW" dirty="0" smtClean="0"/>
              <a:t>https://www.slideshare.net/nextlib/support-vector-machines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12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2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2449</TotalTime>
  <Words>710</Words>
  <Application>Microsoft Office PowerPoint</Application>
  <PresentationFormat>如螢幕大小 (4:3)</PresentationFormat>
  <Paragraphs>125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新細明體</vt:lpstr>
      <vt:lpstr>Arial</vt:lpstr>
      <vt:lpstr>Calibri</vt:lpstr>
      <vt:lpstr>Calibri Light</vt:lpstr>
      <vt:lpstr>Office 佈景主題</vt:lpstr>
      <vt:lpstr>SVM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Hyperplane 超平面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BREAKALLCTF{Letmeseesee}</dc:creator>
  <cp:lastModifiedBy>KSU</cp:lastModifiedBy>
  <cp:revision>7</cp:revision>
  <dcterms:created xsi:type="dcterms:W3CDTF">2019-09-25T14:25:17Z</dcterms:created>
  <dcterms:modified xsi:type="dcterms:W3CDTF">2019-09-27T09:24:23Z</dcterms:modified>
</cp:coreProperties>
</file>